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media/image-4-1.png>
</file>

<file path=ppt/media/image-5-1.png>
</file>

<file path=ppt/media/image-5-2.png>
</file>

<file path=ppt/media/image-5-3.png>
</file>

<file path=ppt/media/image-5-4.png>
</file>

<file path=ppt/media/image-5-5.png>
</file>

<file path=ppt/media/image-6-1.png>
</file>

<file path=ppt/media/image-6-2.png>
</file>

<file path=ppt/media/image-7-1.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7" Type="http://schemas.openxmlformats.org/officeDocument/2006/relationships/slideLayout" Target="../slideLayouts/slideLayout1.xml"/><Relationship Id="rId8"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323624"/>
            <a:ext cx="5332690" cy="833199"/>
          </a:xfrm>
          <a:prstGeom prst="rect">
            <a:avLst/>
          </a:prstGeom>
          <a:noFill/>
          <a:ln/>
        </p:spPr>
        <p:txBody>
          <a:bodyPr wrap="none" rtlCol="0" anchor="t"/>
          <a:lstStyle/>
          <a:p>
            <a:pPr indent="0" marL="0">
              <a:lnSpc>
                <a:spcPts val="6561"/>
              </a:lnSpc>
              <a:buNone/>
            </a:pPr>
            <a:r>
              <a:rPr lang="en-US" sz="5249" b="1" dirty="0">
                <a:solidFill>
                  <a:srgbClr val="60A9FF"/>
                </a:solidFill>
                <a:latin typeface="Barlow" pitchFamily="34" charset="0"/>
                <a:ea typeface="Barlow" pitchFamily="34" charset="-122"/>
                <a:cs typeface="Barlow" pitchFamily="34" charset="-120"/>
              </a:rPr>
              <a:t>¿Qué es Recuva?</a:t>
            </a:r>
            <a:endParaRPr lang="en-US" sz="5249" dirty="0"/>
          </a:p>
        </p:txBody>
      </p:sp>
      <p:sp>
        <p:nvSpPr>
          <p:cNvPr id="6" name="Text 3"/>
          <p:cNvSpPr/>
          <p:nvPr/>
        </p:nvSpPr>
        <p:spPr>
          <a:xfrm>
            <a:off x="6319599" y="3490079"/>
            <a:ext cx="7477601" cy="1777008"/>
          </a:xfrm>
          <a:prstGeom prst="rect">
            <a:avLst/>
          </a:prstGeom>
          <a:noFill/>
          <a:ln/>
        </p:spPr>
        <p:txBody>
          <a:bodyPr wrap="square" rtlCol="0" anchor="t"/>
          <a:lstStyle/>
          <a:p>
            <a:pPr indent="0" marL="0">
              <a:lnSpc>
                <a:spcPts val="2799"/>
              </a:lnSpc>
              <a:buNone/>
            </a:pPr>
            <a:r>
              <a:rPr lang="en-US" sz="1750" dirty="0">
                <a:solidFill>
                  <a:srgbClr val="EEEFF5"/>
                </a:solidFill>
                <a:latin typeface="Montserrat" pitchFamily="34" charset="0"/>
                <a:ea typeface="Montserrat" pitchFamily="34" charset="-122"/>
                <a:cs typeface="Montserrat" pitchFamily="34" charset="-120"/>
              </a:rPr>
              <a:t>Recuva es un software de recuperación de datos desarrollado por Piriform, una subsidiaria de Avast. Este programa es capaz de restaurar archivos borrados accidentalmente de discos duros, tarjetas de memoria, pendrives y otros dispositivos de almacenamiento.</a:t>
            </a:r>
            <a:endParaRPr lang="en-US" sz="1750" dirty="0"/>
          </a:p>
        </p:txBody>
      </p:sp>
      <p:sp>
        <p:nvSpPr>
          <p:cNvPr id="7" name="Shape 4"/>
          <p:cNvSpPr/>
          <p:nvPr/>
        </p:nvSpPr>
        <p:spPr>
          <a:xfrm>
            <a:off x="6319599" y="5533668"/>
            <a:ext cx="355402" cy="355402"/>
          </a:xfrm>
          <a:prstGeom prst="roundRect">
            <a:avLst>
              <a:gd name="adj" fmla="val 25726039"/>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6327219" y="5541288"/>
            <a:ext cx="340162" cy="340162"/>
          </a:xfrm>
          <a:prstGeom prst="rect">
            <a:avLst/>
          </a:prstGeom>
        </p:spPr>
      </p:pic>
      <p:sp>
        <p:nvSpPr>
          <p:cNvPr id="9" name="Text 5"/>
          <p:cNvSpPr/>
          <p:nvPr/>
        </p:nvSpPr>
        <p:spPr>
          <a:xfrm>
            <a:off x="6786086" y="5516999"/>
            <a:ext cx="5021580" cy="388858"/>
          </a:xfrm>
          <a:prstGeom prst="rect">
            <a:avLst/>
          </a:prstGeom>
          <a:noFill/>
          <a:ln/>
        </p:spPr>
        <p:txBody>
          <a:bodyPr wrap="none" rtlCol="0" anchor="t"/>
          <a:lstStyle/>
          <a:p>
            <a:pPr algn="l" indent="0" marL="0">
              <a:lnSpc>
                <a:spcPts val="3062"/>
              </a:lnSpc>
              <a:buNone/>
            </a:pPr>
            <a:r>
              <a:rPr lang="en-US" sz="2187" b="1" dirty="0">
                <a:solidFill>
                  <a:srgbClr val="EEEFF5"/>
                </a:solidFill>
                <a:latin typeface="Montserrat" pitchFamily="34" charset="0"/>
                <a:ea typeface="Montserrat" pitchFamily="34" charset="-122"/>
                <a:cs typeface="Montserrat" pitchFamily="34" charset="-120"/>
              </a:rPr>
              <a:t>by Angel Alejandro Herrera Macias</a:t>
            </a:r>
            <a:endParaRPr lang="en-US" sz="2187"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791408" y="747593"/>
            <a:ext cx="5905500" cy="659606"/>
          </a:xfrm>
          <a:prstGeom prst="rect">
            <a:avLst/>
          </a:prstGeom>
          <a:noFill/>
          <a:ln/>
        </p:spPr>
        <p:txBody>
          <a:bodyPr wrap="none" rtlCol="0" anchor="t"/>
          <a:lstStyle/>
          <a:p>
            <a:pPr indent="0" marL="0">
              <a:lnSpc>
                <a:spcPts val="5193"/>
              </a:lnSpc>
              <a:buNone/>
            </a:pPr>
            <a:r>
              <a:rPr lang="en-US" sz="4155" b="1" dirty="0">
                <a:solidFill>
                  <a:srgbClr val="60A9FF"/>
                </a:solidFill>
                <a:latin typeface="Barlow" pitchFamily="34" charset="0"/>
                <a:ea typeface="Barlow" pitchFamily="34" charset="-122"/>
                <a:cs typeface="Barlow" pitchFamily="34" charset="-120"/>
              </a:rPr>
              <a:t>¿Cómo se utiliza Recuva?</a:t>
            </a:r>
            <a:endParaRPr lang="en-US" sz="4155" dirty="0"/>
          </a:p>
        </p:txBody>
      </p:sp>
      <p:sp>
        <p:nvSpPr>
          <p:cNvPr id="6" name="Shape 3"/>
          <p:cNvSpPr/>
          <p:nvPr/>
        </p:nvSpPr>
        <p:spPr>
          <a:xfrm>
            <a:off x="1060609" y="1723787"/>
            <a:ext cx="94893" cy="5758220"/>
          </a:xfrm>
          <a:prstGeom prst="roundRect">
            <a:avLst>
              <a:gd name="adj" fmla="val 133452"/>
            </a:avLst>
          </a:prstGeom>
          <a:solidFill>
            <a:srgbClr val="282C32"/>
          </a:solidFill>
          <a:ln/>
        </p:spPr>
      </p:sp>
      <p:sp>
        <p:nvSpPr>
          <p:cNvPr id="7" name="Shape 4"/>
          <p:cNvSpPr/>
          <p:nvPr/>
        </p:nvSpPr>
        <p:spPr>
          <a:xfrm>
            <a:off x="1345406" y="2078534"/>
            <a:ext cx="738664" cy="94893"/>
          </a:xfrm>
          <a:prstGeom prst="roundRect">
            <a:avLst>
              <a:gd name="adj" fmla="val 133452"/>
            </a:avLst>
          </a:prstGeom>
          <a:solidFill>
            <a:srgbClr val="282C32"/>
          </a:solidFill>
          <a:ln/>
        </p:spPr>
      </p:sp>
      <p:sp>
        <p:nvSpPr>
          <p:cNvPr id="8" name="Shape 5"/>
          <p:cNvSpPr/>
          <p:nvPr/>
        </p:nvSpPr>
        <p:spPr>
          <a:xfrm>
            <a:off x="870585" y="1888688"/>
            <a:ext cx="474821" cy="474821"/>
          </a:xfrm>
          <a:prstGeom prst="roundRect">
            <a:avLst>
              <a:gd name="adj" fmla="val 26670"/>
            </a:avLst>
          </a:prstGeom>
          <a:solidFill>
            <a:srgbClr val="282C32"/>
          </a:solidFill>
          <a:ln/>
        </p:spPr>
      </p:sp>
      <p:sp>
        <p:nvSpPr>
          <p:cNvPr id="9" name="Text 6"/>
          <p:cNvSpPr/>
          <p:nvPr/>
        </p:nvSpPr>
        <p:spPr>
          <a:xfrm>
            <a:off x="1050846" y="1928217"/>
            <a:ext cx="114300" cy="395645"/>
          </a:xfrm>
          <a:prstGeom prst="rect">
            <a:avLst/>
          </a:prstGeom>
          <a:noFill/>
          <a:ln/>
        </p:spPr>
        <p:txBody>
          <a:bodyPr wrap="none" rtlCol="0" anchor="t"/>
          <a:lstStyle/>
          <a:p>
            <a:pPr algn="ctr" indent="0" marL="0">
              <a:lnSpc>
                <a:spcPts val="3116"/>
              </a:lnSpc>
              <a:buNone/>
            </a:pPr>
            <a:r>
              <a:rPr lang="en-US" sz="2493" b="1" dirty="0">
                <a:solidFill>
                  <a:srgbClr val="60A9FF"/>
                </a:solidFill>
                <a:latin typeface="Barlow" pitchFamily="34" charset="0"/>
                <a:ea typeface="Barlow" pitchFamily="34" charset="-122"/>
                <a:cs typeface="Barlow" pitchFamily="34" charset="-120"/>
              </a:rPr>
              <a:t>1</a:t>
            </a:r>
            <a:endParaRPr lang="en-US" sz="2493" dirty="0"/>
          </a:p>
        </p:txBody>
      </p:sp>
      <p:sp>
        <p:nvSpPr>
          <p:cNvPr id="10" name="Text 7"/>
          <p:cNvSpPr/>
          <p:nvPr/>
        </p:nvSpPr>
        <p:spPr>
          <a:xfrm>
            <a:off x="2268736" y="1934766"/>
            <a:ext cx="2621280" cy="329803"/>
          </a:xfrm>
          <a:prstGeom prst="rect">
            <a:avLst/>
          </a:prstGeom>
          <a:noFill/>
          <a:ln/>
        </p:spPr>
        <p:txBody>
          <a:bodyPr wrap="none" rtlCol="0" anchor="t"/>
          <a:lstStyle/>
          <a:p>
            <a:pPr algn="l" indent="0" marL="0">
              <a:lnSpc>
                <a:spcPts val="2597"/>
              </a:lnSpc>
              <a:buNone/>
            </a:pPr>
            <a:r>
              <a:rPr lang="en-US" sz="2077" b="1" dirty="0">
                <a:solidFill>
                  <a:srgbClr val="60A9FF"/>
                </a:solidFill>
                <a:latin typeface="Barlow" pitchFamily="34" charset="0"/>
                <a:ea typeface="Barlow" pitchFamily="34" charset="-122"/>
                <a:cs typeface="Barlow" pitchFamily="34" charset="-120"/>
              </a:rPr>
              <a:t>Descarga e Instalación</a:t>
            </a:r>
            <a:endParaRPr lang="en-US" sz="2077" dirty="0"/>
          </a:p>
        </p:txBody>
      </p:sp>
      <p:sp>
        <p:nvSpPr>
          <p:cNvPr id="11" name="Text 8"/>
          <p:cNvSpPr/>
          <p:nvPr/>
        </p:nvSpPr>
        <p:spPr>
          <a:xfrm>
            <a:off x="2268736" y="2391132"/>
            <a:ext cx="7912656" cy="675323"/>
          </a:xfrm>
          <a:prstGeom prst="rect">
            <a:avLst/>
          </a:prstGeom>
          <a:noFill/>
          <a:ln/>
        </p:spPr>
        <p:txBody>
          <a:bodyPr wrap="square" rtlCol="0" anchor="t"/>
          <a:lstStyle/>
          <a:p>
            <a:pPr algn="l" indent="0" marL="0">
              <a:lnSpc>
                <a:spcPts val="2659"/>
              </a:lnSpc>
              <a:buNone/>
            </a:pPr>
            <a:r>
              <a:rPr lang="en-US" sz="1662" dirty="0">
                <a:solidFill>
                  <a:srgbClr val="EEEFF5"/>
                </a:solidFill>
                <a:latin typeface="Montserrat" pitchFamily="34" charset="0"/>
                <a:ea typeface="Montserrat" pitchFamily="34" charset="-122"/>
                <a:cs typeface="Montserrat" pitchFamily="34" charset="-120"/>
              </a:rPr>
              <a:t>El primer paso es descargar e instalar Recuva en tu dispositivo. Después de la instalación, puedes iniciar el proceso de recuperación de datos.</a:t>
            </a:r>
            <a:endParaRPr lang="en-US" sz="1662" dirty="0"/>
          </a:p>
        </p:txBody>
      </p:sp>
      <p:sp>
        <p:nvSpPr>
          <p:cNvPr id="12" name="Shape 9"/>
          <p:cNvSpPr/>
          <p:nvPr/>
        </p:nvSpPr>
        <p:spPr>
          <a:xfrm>
            <a:off x="1345406" y="3843159"/>
            <a:ext cx="738664" cy="94893"/>
          </a:xfrm>
          <a:prstGeom prst="roundRect">
            <a:avLst>
              <a:gd name="adj" fmla="val 133452"/>
            </a:avLst>
          </a:prstGeom>
          <a:solidFill>
            <a:srgbClr val="282C32"/>
          </a:solidFill>
          <a:ln/>
        </p:spPr>
      </p:sp>
      <p:sp>
        <p:nvSpPr>
          <p:cNvPr id="13" name="Shape 10"/>
          <p:cNvSpPr/>
          <p:nvPr/>
        </p:nvSpPr>
        <p:spPr>
          <a:xfrm>
            <a:off x="870585" y="3653314"/>
            <a:ext cx="474821" cy="474821"/>
          </a:xfrm>
          <a:prstGeom prst="roundRect">
            <a:avLst>
              <a:gd name="adj" fmla="val 26670"/>
            </a:avLst>
          </a:prstGeom>
          <a:solidFill>
            <a:srgbClr val="282C32"/>
          </a:solidFill>
          <a:ln/>
        </p:spPr>
      </p:sp>
      <p:sp>
        <p:nvSpPr>
          <p:cNvPr id="14" name="Text 11"/>
          <p:cNvSpPr/>
          <p:nvPr/>
        </p:nvSpPr>
        <p:spPr>
          <a:xfrm>
            <a:off x="1020366" y="3692843"/>
            <a:ext cx="175260" cy="395645"/>
          </a:xfrm>
          <a:prstGeom prst="rect">
            <a:avLst/>
          </a:prstGeom>
          <a:noFill/>
          <a:ln/>
        </p:spPr>
        <p:txBody>
          <a:bodyPr wrap="none" rtlCol="0" anchor="t"/>
          <a:lstStyle/>
          <a:p>
            <a:pPr algn="ctr" indent="0" marL="0">
              <a:lnSpc>
                <a:spcPts val="3116"/>
              </a:lnSpc>
              <a:buNone/>
            </a:pPr>
            <a:r>
              <a:rPr lang="en-US" sz="2493" b="1" dirty="0">
                <a:solidFill>
                  <a:srgbClr val="60A9FF"/>
                </a:solidFill>
                <a:latin typeface="Barlow" pitchFamily="34" charset="0"/>
                <a:ea typeface="Barlow" pitchFamily="34" charset="-122"/>
                <a:cs typeface="Barlow" pitchFamily="34" charset="-120"/>
              </a:rPr>
              <a:t>2</a:t>
            </a:r>
            <a:endParaRPr lang="en-US" sz="2493" dirty="0"/>
          </a:p>
        </p:txBody>
      </p:sp>
      <p:sp>
        <p:nvSpPr>
          <p:cNvPr id="15" name="Text 12"/>
          <p:cNvSpPr/>
          <p:nvPr/>
        </p:nvSpPr>
        <p:spPr>
          <a:xfrm>
            <a:off x="2268736" y="3699391"/>
            <a:ext cx="3581400" cy="329803"/>
          </a:xfrm>
          <a:prstGeom prst="rect">
            <a:avLst/>
          </a:prstGeom>
          <a:noFill/>
          <a:ln/>
        </p:spPr>
        <p:txBody>
          <a:bodyPr wrap="none" rtlCol="0" anchor="t"/>
          <a:lstStyle/>
          <a:p>
            <a:pPr algn="l" indent="0" marL="0">
              <a:lnSpc>
                <a:spcPts val="2597"/>
              </a:lnSpc>
              <a:buNone/>
            </a:pPr>
            <a:r>
              <a:rPr lang="en-US" sz="2077" b="1" dirty="0">
                <a:solidFill>
                  <a:srgbClr val="60A9FF"/>
                </a:solidFill>
                <a:latin typeface="Barlow" pitchFamily="34" charset="0"/>
                <a:ea typeface="Barlow" pitchFamily="34" charset="-122"/>
                <a:cs typeface="Barlow" pitchFamily="34" charset="-120"/>
              </a:rPr>
              <a:t>Selección del Tipo de Archivos</a:t>
            </a:r>
            <a:endParaRPr lang="en-US" sz="2077" dirty="0"/>
          </a:p>
        </p:txBody>
      </p:sp>
      <p:sp>
        <p:nvSpPr>
          <p:cNvPr id="16" name="Text 13"/>
          <p:cNvSpPr/>
          <p:nvPr/>
        </p:nvSpPr>
        <p:spPr>
          <a:xfrm>
            <a:off x="2268736" y="4155757"/>
            <a:ext cx="7912656" cy="1012984"/>
          </a:xfrm>
          <a:prstGeom prst="rect">
            <a:avLst/>
          </a:prstGeom>
          <a:noFill/>
          <a:ln/>
        </p:spPr>
        <p:txBody>
          <a:bodyPr wrap="square" rtlCol="0" anchor="t"/>
          <a:lstStyle/>
          <a:p>
            <a:pPr algn="l" indent="0" marL="0">
              <a:lnSpc>
                <a:spcPts val="2659"/>
              </a:lnSpc>
              <a:buNone/>
            </a:pPr>
            <a:r>
              <a:rPr lang="en-US" sz="1662" dirty="0">
                <a:solidFill>
                  <a:srgbClr val="EEEFF5"/>
                </a:solidFill>
                <a:latin typeface="Montserrat" pitchFamily="34" charset="0"/>
                <a:ea typeface="Montserrat" pitchFamily="34" charset="-122"/>
                <a:cs typeface="Montserrat" pitchFamily="34" charset="-120"/>
              </a:rPr>
              <a:t>Recuva te permite seleccionar el tipo de archivo que deseas recuperar, como imágenes, vídeos, documentos y correos electrónicos, lo que agiliza el proceso de búsqueda.</a:t>
            </a:r>
            <a:endParaRPr lang="en-US" sz="1662" dirty="0"/>
          </a:p>
        </p:txBody>
      </p:sp>
      <p:sp>
        <p:nvSpPr>
          <p:cNvPr id="17" name="Shape 14"/>
          <p:cNvSpPr/>
          <p:nvPr/>
        </p:nvSpPr>
        <p:spPr>
          <a:xfrm>
            <a:off x="1345406" y="5945445"/>
            <a:ext cx="738664" cy="94893"/>
          </a:xfrm>
          <a:prstGeom prst="roundRect">
            <a:avLst>
              <a:gd name="adj" fmla="val 133452"/>
            </a:avLst>
          </a:prstGeom>
          <a:solidFill>
            <a:srgbClr val="282C32"/>
          </a:solidFill>
          <a:ln/>
        </p:spPr>
      </p:sp>
      <p:sp>
        <p:nvSpPr>
          <p:cNvPr id="18" name="Shape 15"/>
          <p:cNvSpPr/>
          <p:nvPr/>
        </p:nvSpPr>
        <p:spPr>
          <a:xfrm>
            <a:off x="870585" y="5755600"/>
            <a:ext cx="474821" cy="474821"/>
          </a:xfrm>
          <a:prstGeom prst="roundRect">
            <a:avLst>
              <a:gd name="adj" fmla="val 26670"/>
            </a:avLst>
          </a:prstGeom>
          <a:solidFill>
            <a:srgbClr val="282C32"/>
          </a:solidFill>
          <a:ln/>
        </p:spPr>
      </p:sp>
      <p:sp>
        <p:nvSpPr>
          <p:cNvPr id="19" name="Text 16"/>
          <p:cNvSpPr/>
          <p:nvPr/>
        </p:nvSpPr>
        <p:spPr>
          <a:xfrm>
            <a:off x="1024176" y="5795129"/>
            <a:ext cx="167640" cy="395645"/>
          </a:xfrm>
          <a:prstGeom prst="rect">
            <a:avLst/>
          </a:prstGeom>
          <a:noFill/>
          <a:ln/>
        </p:spPr>
        <p:txBody>
          <a:bodyPr wrap="none" rtlCol="0" anchor="t"/>
          <a:lstStyle/>
          <a:p>
            <a:pPr algn="ctr" indent="0" marL="0">
              <a:lnSpc>
                <a:spcPts val="3116"/>
              </a:lnSpc>
              <a:buNone/>
            </a:pPr>
            <a:r>
              <a:rPr lang="en-US" sz="2493" b="1" dirty="0">
                <a:solidFill>
                  <a:srgbClr val="60A9FF"/>
                </a:solidFill>
                <a:latin typeface="Barlow" pitchFamily="34" charset="0"/>
                <a:ea typeface="Barlow" pitchFamily="34" charset="-122"/>
                <a:cs typeface="Barlow" pitchFamily="34" charset="-120"/>
              </a:rPr>
              <a:t>3</a:t>
            </a:r>
            <a:endParaRPr lang="en-US" sz="2493" dirty="0"/>
          </a:p>
        </p:txBody>
      </p:sp>
      <p:sp>
        <p:nvSpPr>
          <p:cNvPr id="20" name="Text 17"/>
          <p:cNvSpPr/>
          <p:nvPr/>
        </p:nvSpPr>
        <p:spPr>
          <a:xfrm>
            <a:off x="2268736" y="5801678"/>
            <a:ext cx="2865120" cy="329803"/>
          </a:xfrm>
          <a:prstGeom prst="rect">
            <a:avLst/>
          </a:prstGeom>
          <a:noFill/>
          <a:ln/>
        </p:spPr>
        <p:txBody>
          <a:bodyPr wrap="none" rtlCol="0" anchor="t"/>
          <a:lstStyle/>
          <a:p>
            <a:pPr algn="l" indent="0" marL="0">
              <a:lnSpc>
                <a:spcPts val="2597"/>
              </a:lnSpc>
              <a:buNone/>
            </a:pPr>
            <a:r>
              <a:rPr lang="en-US" sz="2077" b="1" dirty="0">
                <a:solidFill>
                  <a:srgbClr val="60A9FF"/>
                </a:solidFill>
                <a:latin typeface="Barlow" pitchFamily="34" charset="0"/>
                <a:ea typeface="Barlow" pitchFamily="34" charset="-122"/>
                <a:cs typeface="Barlow" pitchFamily="34" charset="-120"/>
              </a:rPr>
              <a:t>Escaneo y Recuperación</a:t>
            </a:r>
            <a:endParaRPr lang="en-US" sz="2077" dirty="0"/>
          </a:p>
        </p:txBody>
      </p:sp>
      <p:sp>
        <p:nvSpPr>
          <p:cNvPr id="21" name="Text 18"/>
          <p:cNvSpPr/>
          <p:nvPr/>
        </p:nvSpPr>
        <p:spPr>
          <a:xfrm>
            <a:off x="2268736" y="6258044"/>
            <a:ext cx="7912656" cy="1012984"/>
          </a:xfrm>
          <a:prstGeom prst="rect">
            <a:avLst/>
          </a:prstGeom>
          <a:noFill/>
          <a:ln/>
        </p:spPr>
        <p:txBody>
          <a:bodyPr wrap="square" rtlCol="0" anchor="t"/>
          <a:lstStyle/>
          <a:p>
            <a:pPr algn="l" indent="0" marL="0">
              <a:lnSpc>
                <a:spcPts val="2659"/>
              </a:lnSpc>
              <a:buNone/>
            </a:pPr>
            <a:r>
              <a:rPr lang="en-US" sz="1662" dirty="0">
                <a:solidFill>
                  <a:srgbClr val="EEEFF5"/>
                </a:solidFill>
                <a:latin typeface="Montserrat" pitchFamily="34" charset="0"/>
                <a:ea typeface="Montserrat" pitchFamily="34" charset="-122"/>
                <a:cs typeface="Montserrat" pitchFamily="34" charset="-120"/>
              </a:rPr>
              <a:t>Tras el escaneo, Recuva mostrará una lista de archivos recuperables. Puedes previsualizar los archivos y seleccionar los que quieras recuperar, siempre y cuando no se haya sobrescrito la información.</a:t>
            </a:r>
            <a:endParaRPr lang="en-US" sz="1662"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14630400" cy="2656880"/>
          </a:xfrm>
          <a:prstGeom prst="rect">
            <a:avLst/>
          </a:prstGeom>
        </p:spPr>
      </p:pic>
      <p:sp>
        <p:nvSpPr>
          <p:cNvPr id="5" name="Text 2"/>
          <p:cNvSpPr/>
          <p:nvPr/>
        </p:nvSpPr>
        <p:spPr>
          <a:xfrm>
            <a:off x="2001322" y="3242191"/>
            <a:ext cx="9997440" cy="664131"/>
          </a:xfrm>
          <a:prstGeom prst="rect">
            <a:avLst/>
          </a:prstGeom>
          <a:noFill/>
          <a:ln/>
        </p:spPr>
        <p:txBody>
          <a:bodyPr wrap="none" rtlCol="0" anchor="t"/>
          <a:lstStyle/>
          <a:p>
            <a:pPr indent="0" marL="0">
              <a:lnSpc>
                <a:spcPts val="5230"/>
              </a:lnSpc>
              <a:buNone/>
            </a:pPr>
            <a:r>
              <a:rPr lang="en-US" sz="4184" b="1" dirty="0">
                <a:solidFill>
                  <a:srgbClr val="60A9FF"/>
                </a:solidFill>
                <a:latin typeface="Barlow" pitchFamily="34" charset="0"/>
                <a:ea typeface="Barlow" pitchFamily="34" charset="-122"/>
                <a:cs typeface="Barlow" pitchFamily="34" charset="-120"/>
              </a:rPr>
              <a:t>Pasos para recuperar archivos con Recuva</a:t>
            </a:r>
            <a:endParaRPr lang="en-US" sz="4184" dirty="0"/>
          </a:p>
        </p:txBody>
      </p:sp>
      <p:sp>
        <p:nvSpPr>
          <p:cNvPr id="6" name="Shape 3"/>
          <p:cNvSpPr/>
          <p:nvPr/>
        </p:nvSpPr>
        <p:spPr>
          <a:xfrm>
            <a:off x="2001322" y="4391144"/>
            <a:ext cx="478155" cy="478155"/>
          </a:xfrm>
          <a:prstGeom prst="roundRect">
            <a:avLst>
              <a:gd name="adj" fmla="val 26672"/>
            </a:avLst>
          </a:prstGeom>
          <a:solidFill>
            <a:srgbClr val="282C32"/>
          </a:solidFill>
          <a:ln/>
        </p:spPr>
      </p:sp>
      <p:sp>
        <p:nvSpPr>
          <p:cNvPr id="7" name="Text 4"/>
          <p:cNvSpPr/>
          <p:nvPr/>
        </p:nvSpPr>
        <p:spPr>
          <a:xfrm>
            <a:off x="2183249" y="4430911"/>
            <a:ext cx="114300" cy="398502"/>
          </a:xfrm>
          <a:prstGeom prst="rect">
            <a:avLst/>
          </a:prstGeom>
          <a:noFill/>
          <a:ln/>
        </p:spPr>
        <p:txBody>
          <a:bodyPr wrap="none" rtlCol="0" anchor="t"/>
          <a:lstStyle/>
          <a:p>
            <a:pPr algn="ctr" indent="0" marL="0">
              <a:lnSpc>
                <a:spcPts val="3138"/>
              </a:lnSpc>
              <a:buNone/>
            </a:pPr>
            <a:r>
              <a:rPr lang="en-US" sz="2510" b="1" dirty="0">
                <a:solidFill>
                  <a:srgbClr val="60A9FF"/>
                </a:solidFill>
                <a:latin typeface="Barlow" pitchFamily="34" charset="0"/>
                <a:ea typeface="Barlow" pitchFamily="34" charset="-122"/>
                <a:cs typeface="Barlow" pitchFamily="34" charset="-120"/>
              </a:rPr>
              <a:t>1</a:t>
            </a:r>
            <a:endParaRPr lang="en-US" sz="2510" dirty="0"/>
          </a:p>
        </p:txBody>
      </p:sp>
      <p:sp>
        <p:nvSpPr>
          <p:cNvPr id="8" name="Text 5"/>
          <p:cNvSpPr/>
          <p:nvPr/>
        </p:nvSpPr>
        <p:spPr>
          <a:xfrm>
            <a:off x="2692003" y="4464129"/>
            <a:ext cx="2710220" cy="664369"/>
          </a:xfrm>
          <a:prstGeom prst="rect">
            <a:avLst/>
          </a:prstGeom>
          <a:noFill/>
          <a:ln/>
        </p:spPr>
        <p:txBody>
          <a:bodyPr wrap="square" rtlCol="0" anchor="t"/>
          <a:lstStyle/>
          <a:p>
            <a:pPr indent="0" marL="0">
              <a:lnSpc>
                <a:spcPts val="2615"/>
              </a:lnSpc>
              <a:buNone/>
            </a:pPr>
            <a:r>
              <a:rPr lang="en-US" sz="2092" b="1" dirty="0">
                <a:solidFill>
                  <a:srgbClr val="60A9FF"/>
                </a:solidFill>
                <a:latin typeface="Barlow" pitchFamily="34" charset="0"/>
                <a:ea typeface="Barlow" pitchFamily="34" charset="-122"/>
                <a:cs typeface="Barlow" pitchFamily="34" charset="-120"/>
              </a:rPr>
              <a:t>Selecciona el Dispositivo</a:t>
            </a:r>
            <a:endParaRPr lang="en-US" sz="2092" dirty="0"/>
          </a:p>
        </p:txBody>
      </p:sp>
      <p:sp>
        <p:nvSpPr>
          <p:cNvPr id="9" name="Text 6"/>
          <p:cNvSpPr/>
          <p:nvPr/>
        </p:nvSpPr>
        <p:spPr>
          <a:xfrm>
            <a:off x="2692003" y="5256014"/>
            <a:ext cx="2710220" cy="2380297"/>
          </a:xfrm>
          <a:prstGeom prst="rect">
            <a:avLst/>
          </a:prstGeom>
          <a:noFill/>
          <a:ln/>
        </p:spPr>
        <p:txBody>
          <a:bodyPr wrap="square" rtlCol="0" anchor="t"/>
          <a:lstStyle/>
          <a:p>
            <a:pPr indent="0" marL="0">
              <a:lnSpc>
                <a:spcPts val="2678"/>
              </a:lnSpc>
              <a:buNone/>
            </a:pPr>
            <a:r>
              <a:rPr lang="en-US" sz="1674" dirty="0">
                <a:solidFill>
                  <a:srgbClr val="EEEFF5"/>
                </a:solidFill>
                <a:latin typeface="Montserrat" pitchFamily="34" charset="0"/>
                <a:ea typeface="Montserrat" pitchFamily="34" charset="-122"/>
                <a:cs typeface="Montserrat" pitchFamily="34" charset="-120"/>
              </a:rPr>
              <a:t>Elige la unidad de almacenamiento de la que deseas recuperar los archivos. Esto puede ser una tarjeta SD, un disco duro, una memoria USB, entre otros.</a:t>
            </a:r>
            <a:endParaRPr lang="en-US" sz="1674" dirty="0"/>
          </a:p>
        </p:txBody>
      </p:sp>
      <p:sp>
        <p:nvSpPr>
          <p:cNvPr id="10" name="Shape 7"/>
          <p:cNvSpPr/>
          <p:nvPr/>
        </p:nvSpPr>
        <p:spPr>
          <a:xfrm>
            <a:off x="5614749" y="4391144"/>
            <a:ext cx="478155" cy="478155"/>
          </a:xfrm>
          <a:prstGeom prst="roundRect">
            <a:avLst>
              <a:gd name="adj" fmla="val 26672"/>
            </a:avLst>
          </a:prstGeom>
          <a:solidFill>
            <a:srgbClr val="282C32"/>
          </a:solidFill>
          <a:ln/>
        </p:spPr>
      </p:sp>
      <p:sp>
        <p:nvSpPr>
          <p:cNvPr id="11" name="Text 8"/>
          <p:cNvSpPr/>
          <p:nvPr/>
        </p:nvSpPr>
        <p:spPr>
          <a:xfrm>
            <a:off x="5766197" y="4430911"/>
            <a:ext cx="175260" cy="398502"/>
          </a:xfrm>
          <a:prstGeom prst="rect">
            <a:avLst/>
          </a:prstGeom>
          <a:noFill/>
          <a:ln/>
        </p:spPr>
        <p:txBody>
          <a:bodyPr wrap="none" rtlCol="0" anchor="t"/>
          <a:lstStyle/>
          <a:p>
            <a:pPr algn="ctr" indent="0" marL="0">
              <a:lnSpc>
                <a:spcPts val="3138"/>
              </a:lnSpc>
              <a:buNone/>
            </a:pPr>
            <a:r>
              <a:rPr lang="en-US" sz="2510" b="1" dirty="0">
                <a:solidFill>
                  <a:srgbClr val="60A9FF"/>
                </a:solidFill>
                <a:latin typeface="Barlow" pitchFamily="34" charset="0"/>
                <a:ea typeface="Barlow" pitchFamily="34" charset="-122"/>
                <a:cs typeface="Barlow" pitchFamily="34" charset="-120"/>
              </a:rPr>
              <a:t>2</a:t>
            </a:r>
            <a:endParaRPr lang="en-US" sz="2510" dirty="0"/>
          </a:p>
        </p:txBody>
      </p:sp>
      <p:sp>
        <p:nvSpPr>
          <p:cNvPr id="12" name="Text 9"/>
          <p:cNvSpPr/>
          <p:nvPr/>
        </p:nvSpPr>
        <p:spPr>
          <a:xfrm>
            <a:off x="6305431" y="4464129"/>
            <a:ext cx="2468880" cy="332184"/>
          </a:xfrm>
          <a:prstGeom prst="rect">
            <a:avLst/>
          </a:prstGeom>
          <a:noFill/>
          <a:ln/>
        </p:spPr>
        <p:txBody>
          <a:bodyPr wrap="none" rtlCol="0" anchor="t"/>
          <a:lstStyle/>
          <a:p>
            <a:pPr indent="0" marL="0">
              <a:lnSpc>
                <a:spcPts val="2615"/>
              </a:lnSpc>
              <a:buNone/>
            </a:pPr>
            <a:r>
              <a:rPr lang="en-US" sz="2092" b="1" dirty="0">
                <a:solidFill>
                  <a:srgbClr val="60A9FF"/>
                </a:solidFill>
                <a:latin typeface="Barlow" pitchFamily="34" charset="0"/>
                <a:ea typeface="Barlow" pitchFamily="34" charset="-122"/>
                <a:cs typeface="Barlow" pitchFamily="34" charset="-120"/>
              </a:rPr>
              <a:t>Configura el Escaneo</a:t>
            </a:r>
            <a:endParaRPr lang="en-US" sz="2092" dirty="0"/>
          </a:p>
        </p:txBody>
      </p:sp>
      <p:sp>
        <p:nvSpPr>
          <p:cNvPr id="13" name="Text 10"/>
          <p:cNvSpPr/>
          <p:nvPr/>
        </p:nvSpPr>
        <p:spPr>
          <a:xfrm>
            <a:off x="6305431" y="4923830"/>
            <a:ext cx="2710220" cy="2720340"/>
          </a:xfrm>
          <a:prstGeom prst="rect">
            <a:avLst/>
          </a:prstGeom>
          <a:noFill/>
          <a:ln/>
        </p:spPr>
        <p:txBody>
          <a:bodyPr wrap="square" rtlCol="0" anchor="t"/>
          <a:lstStyle/>
          <a:p>
            <a:pPr indent="0" marL="0">
              <a:lnSpc>
                <a:spcPts val="2678"/>
              </a:lnSpc>
              <a:buNone/>
            </a:pPr>
            <a:r>
              <a:rPr lang="en-US" sz="1674" dirty="0">
                <a:solidFill>
                  <a:srgbClr val="EEEFF5"/>
                </a:solidFill>
                <a:latin typeface="Montserrat" pitchFamily="34" charset="0"/>
                <a:ea typeface="Montserrat" pitchFamily="34" charset="-122"/>
                <a:cs typeface="Montserrat" pitchFamily="34" charset="-120"/>
              </a:rPr>
              <a:t>Recuva te permite realizar un escaneo rápido o profundo. Dependiendo de la situación, puedes seleccionar la opción que se ajuste a tus necesidades.</a:t>
            </a:r>
            <a:endParaRPr lang="en-US" sz="1674" dirty="0"/>
          </a:p>
        </p:txBody>
      </p:sp>
      <p:sp>
        <p:nvSpPr>
          <p:cNvPr id="14" name="Shape 11"/>
          <p:cNvSpPr/>
          <p:nvPr/>
        </p:nvSpPr>
        <p:spPr>
          <a:xfrm>
            <a:off x="9228177" y="4391144"/>
            <a:ext cx="478155" cy="478155"/>
          </a:xfrm>
          <a:prstGeom prst="roundRect">
            <a:avLst>
              <a:gd name="adj" fmla="val 26672"/>
            </a:avLst>
          </a:prstGeom>
          <a:solidFill>
            <a:srgbClr val="282C32"/>
          </a:solidFill>
          <a:ln/>
        </p:spPr>
      </p:sp>
      <p:sp>
        <p:nvSpPr>
          <p:cNvPr id="15" name="Text 12"/>
          <p:cNvSpPr/>
          <p:nvPr/>
        </p:nvSpPr>
        <p:spPr>
          <a:xfrm>
            <a:off x="9379625" y="4430911"/>
            <a:ext cx="175260" cy="398502"/>
          </a:xfrm>
          <a:prstGeom prst="rect">
            <a:avLst/>
          </a:prstGeom>
          <a:noFill/>
          <a:ln/>
        </p:spPr>
        <p:txBody>
          <a:bodyPr wrap="none" rtlCol="0" anchor="t"/>
          <a:lstStyle/>
          <a:p>
            <a:pPr algn="ctr" indent="0" marL="0">
              <a:lnSpc>
                <a:spcPts val="3138"/>
              </a:lnSpc>
              <a:buNone/>
            </a:pPr>
            <a:r>
              <a:rPr lang="en-US" sz="2510" b="1" dirty="0">
                <a:solidFill>
                  <a:srgbClr val="60A9FF"/>
                </a:solidFill>
                <a:latin typeface="Barlow" pitchFamily="34" charset="0"/>
                <a:ea typeface="Barlow" pitchFamily="34" charset="-122"/>
                <a:cs typeface="Barlow" pitchFamily="34" charset="-120"/>
              </a:rPr>
              <a:t>3</a:t>
            </a:r>
            <a:endParaRPr lang="en-US" sz="2510" dirty="0"/>
          </a:p>
        </p:txBody>
      </p:sp>
      <p:sp>
        <p:nvSpPr>
          <p:cNvPr id="16" name="Text 13"/>
          <p:cNvSpPr/>
          <p:nvPr/>
        </p:nvSpPr>
        <p:spPr>
          <a:xfrm>
            <a:off x="9918859" y="4464129"/>
            <a:ext cx="2628900" cy="332184"/>
          </a:xfrm>
          <a:prstGeom prst="rect">
            <a:avLst/>
          </a:prstGeom>
          <a:noFill/>
          <a:ln/>
        </p:spPr>
        <p:txBody>
          <a:bodyPr wrap="none" rtlCol="0" anchor="t"/>
          <a:lstStyle/>
          <a:p>
            <a:pPr indent="0" marL="0">
              <a:lnSpc>
                <a:spcPts val="2615"/>
              </a:lnSpc>
              <a:buNone/>
            </a:pPr>
            <a:r>
              <a:rPr lang="en-US" sz="2092" b="1" dirty="0">
                <a:solidFill>
                  <a:srgbClr val="60A9FF"/>
                </a:solidFill>
                <a:latin typeface="Barlow" pitchFamily="34" charset="0"/>
                <a:ea typeface="Barlow" pitchFamily="34" charset="-122"/>
                <a:cs typeface="Barlow" pitchFamily="34" charset="-120"/>
              </a:rPr>
              <a:t>Recupera los Archivos</a:t>
            </a:r>
            <a:endParaRPr lang="en-US" sz="2092" dirty="0"/>
          </a:p>
        </p:txBody>
      </p:sp>
      <p:sp>
        <p:nvSpPr>
          <p:cNvPr id="17" name="Text 14"/>
          <p:cNvSpPr/>
          <p:nvPr/>
        </p:nvSpPr>
        <p:spPr>
          <a:xfrm>
            <a:off x="9918859" y="4923830"/>
            <a:ext cx="2710220" cy="2380297"/>
          </a:xfrm>
          <a:prstGeom prst="rect">
            <a:avLst/>
          </a:prstGeom>
          <a:noFill/>
          <a:ln/>
        </p:spPr>
        <p:txBody>
          <a:bodyPr wrap="square" rtlCol="0" anchor="t"/>
          <a:lstStyle/>
          <a:p>
            <a:pPr indent="0" marL="0">
              <a:lnSpc>
                <a:spcPts val="2678"/>
              </a:lnSpc>
              <a:buNone/>
            </a:pPr>
            <a:r>
              <a:rPr lang="en-US" sz="1674" dirty="0">
                <a:solidFill>
                  <a:srgbClr val="EEEFF5"/>
                </a:solidFill>
                <a:latin typeface="Montserrat" pitchFamily="34" charset="0"/>
                <a:ea typeface="Montserrat" pitchFamily="34" charset="-122"/>
                <a:cs typeface="Montserrat" pitchFamily="34" charset="-120"/>
              </a:rPr>
              <a:t>Después de completar el escaneo, puedes previsualizar los archivos y seleccionar los que quieras recuperar, restaurándolos de forma segura en tu dispositivo.</a:t>
            </a:r>
            <a:endParaRPr lang="en-US" sz="1674"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1760220" y="1691878"/>
            <a:ext cx="11109960" cy="1388745"/>
          </a:xfrm>
          <a:prstGeom prst="rect">
            <a:avLst/>
          </a:prstGeom>
          <a:noFill/>
          <a:ln/>
        </p:spPr>
        <p:txBody>
          <a:bodyPr wrap="squar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Tipos de archivos que se pueden recuperar con Recuva</a:t>
            </a:r>
            <a:endParaRPr lang="en-US" sz="4374" dirty="0"/>
          </a:p>
        </p:txBody>
      </p:sp>
      <p:sp>
        <p:nvSpPr>
          <p:cNvPr id="5" name="Text 3"/>
          <p:cNvSpPr/>
          <p:nvPr/>
        </p:nvSpPr>
        <p:spPr>
          <a:xfrm>
            <a:off x="1760220" y="3636050"/>
            <a:ext cx="2221944" cy="347186"/>
          </a:xfrm>
          <a:prstGeom prst="rect">
            <a:avLst/>
          </a:prstGeom>
          <a:noFill/>
          <a:ln/>
        </p:spPr>
        <p:txBody>
          <a:bodyPr wrap="none" rtlCol="0" anchor="t"/>
          <a:lstStyle/>
          <a:p>
            <a:pPr indent="0" marL="0">
              <a:lnSpc>
                <a:spcPts val="2734"/>
              </a:lnSpc>
              <a:buNone/>
            </a:pPr>
            <a:r>
              <a:rPr lang="en-US" sz="2187" b="1" dirty="0">
                <a:solidFill>
                  <a:srgbClr val="60A9FF"/>
                </a:solidFill>
                <a:latin typeface="Barlow" pitchFamily="34" charset="0"/>
                <a:ea typeface="Barlow" pitchFamily="34" charset="-122"/>
                <a:cs typeface="Barlow" pitchFamily="34" charset="-120"/>
              </a:rPr>
              <a:t>Imágenes</a:t>
            </a:r>
            <a:endParaRPr lang="en-US" sz="2187" dirty="0"/>
          </a:p>
        </p:txBody>
      </p:sp>
      <p:sp>
        <p:nvSpPr>
          <p:cNvPr id="6" name="Text 4"/>
          <p:cNvSpPr/>
          <p:nvPr/>
        </p:nvSpPr>
        <p:spPr>
          <a:xfrm>
            <a:off x="1760220" y="4205407"/>
            <a:ext cx="3341608" cy="2132409"/>
          </a:xfrm>
          <a:prstGeom prst="rect">
            <a:avLst/>
          </a:prstGeom>
          <a:noFill/>
          <a:ln/>
        </p:spPr>
        <p:txBody>
          <a:bodyPr wrap="square" rtlCol="0" anchor="t"/>
          <a:lstStyle/>
          <a:p>
            <a:pPr indent="0" marL="0">
              <a:lnSpc>
                <a:spcPts val="2799"/>
              </a:lnSpc>
              <a:buNone/>
            </a:pPr>
            <a:r>
              <a:rPr lang="en-US" sz="1750" dirty="0">
                <a:solidFill>
                  <a:srgbClr val="EEEFF5"/>
                </a:solidFill>
                <a:latin typeface="Montserrat" pitchFamily="34" charset="0"/>
                <a:ea typeface="Montserrat" pitchFamily="34" charset="-122"/>
                <a:cs typeface="Montserrat" pitchFamily="34" charset="-120"/>
              </a:rPr>
              <a:t>Recuva puede recuperar formatos comunes como JPEG, PNG, GIF, entre otros, permitiéndote restaurar fotos incluso después de haber sido eliminadas.</a:t>
            </a:r>
            <a:endParaRPr lang="en-US" sz="1750" dirty="0"/>
          </a:p>
        </p:txBody>
      </p:sp>
      <p:sp>
        <p:nvSpPr>
          <p:cNvPr id="7" name="Text 5"/>
          <p:cNvSpPr/>
          <p:nvPr/>
        </p:nvSpPr>
        <p:spPr>
          <a:xfrm>
            <a:off x="5651421" y="3636050"/>
            <a:ext cx="2221944" cy="347186"/>
          </a:xfrm>
          <a:prstGeom prst="rect">
            <a:avLst/>
          </a:prstGeom>
          <a:noFill/>
          <a:ln/>
        </p:spPr>
        <p:txBody>
          <a:bodyPr wrap="none" rtlCol="0" anchor="t"/>
          <a:lstStyle/>
          <a:p>
            <a:pPr indent="0" marL="0">
              <a:lnSpc>
                <a:spcPts val="2734"/>
              </a:lnSpc>
              <a:buNone/>
            </a:pPr>
            <a:r>
              <a:rPr lang="en-US" sz="2187" b="1" dirty="0">
                <a:solidFill>
                  <a:srgbClr val="60A9FF"/>
                </a:solidFill>
                <a:latin typeface="Barlow" pitchFamily="34" charset="0"/>
                <a:ea typeface="Barlow" pitchFamily="34" charset="-122"/>
                <a:cs typeface="Barlow" pitchFamily="34" charset="-120"/>
              </a:rPr>
              <a:t>Documentos</a:t>
            </a:r>
            <a:endParaRPr lang="en-US" sz="2187" dirty="0"/>
          </a:p>
        </p:txBody>
      </p:sp>
      <p:sp>
        <p:nvSpPr>
          <p:cNvPr id="8" name="Text 6"/>
          <p:cNvSpPr/>
          <p:nvPr/>
        </p:nvSpPr>
        <p:spPr>
          <a:xfrm>
            <a:off x="5651421" y="4205407"/>
            <a:ext cx="3341608" cy="1777008"/>
          </a:xfrm>
          <a:prstGeom prst="rect">
            <a:avLst/>
          </a:prstGeom>
          <a:noFill/>
          <a:ln/>
        </p:spPr>
        <p:txBody>
          <a:bodyPr wrap="square" rtlCol="0" anchor="t"/>
          <a:lstStyle/>
          <a:p>
            <a:pPr indent="0" marL="0">
              <a:lnSpc>
                <a:spcPts val="2799"/>
              </a:lnSpc>
              <a:buNone/>
            </a:pPr>
            <a:r>
              <a:rPr lang="en-US" sz="1750" dirty="0">
                <a:solidFill>
                  <a:srgbClr val="EEEFF5"/>
                </a:solidFill>
                <a:latin typeface="Montserrat" pitchFamily="34" charset="0"/>
                <a:ea typeface="Montserrat" pitchFamily="34" charset="-122"/>
                <a:cs typeface="Montserrat" pitchFamily="34" charset="-120"/>
              </a:rPr>
              <a:t>Es capaz de recuperar archivos de texto, hojas de cálculo, presentaciones y otros tipos de documentos eliminados en tu dispositivo.</a:t>
            </a:r>
            <a:endParaRPr lang="en-US" sz="1750" dirty="0"/>
          </a:p>
        </p:txBody>
      </p:sp>
      <p:sp>
        <p:nvSpPr>
          <p:cNvPr id="9" name="Text 7"/>
          <p:cNvSpPr/>
          <p:nvPr/>
        </p:nvSpPr>
        <p:spPr>
          <a:xfrm>
            <a:off x="9542621" y="3636050"/>
            <a:ext cx="2221944" cy="347186"/>
          </a:xfrm>
          <a:prstGeom prst="rect">
            <a:avLst/>
          </a:prstGeom>
          <a:noFill/>
          <a:ln/>
        </p:spPr>
        <p:txBody>
          <a:bodyPr wrap="none" rtlCol="0" anchor="t"/>
          <a:lstStyle/>
          <a:p>
            <a:pPr indent="0" marL="0">
              <a:lnSpc>
                <a:spcPts val="2734"/>
              </a:lnSpc>
              <a:buNone/>
            </a:pPr>
            <a:r>
              <a:rPr lang="en-US" sz="2187" b="1" dirty="0">
                <a:solidFill>
                  <a:srgbClr val="60A9FF"/>
                </a:solidFill>
                <a:latin typeface="Barlow" pitchFamily="34" charset="0"/>
                <a:ea typeface="Barlow" pitchFamily="34" charset="-122"/>
                <a:cs typeface="Barlow" pitchFamily="34" charset="-120"/>
              </a:rPr>
              <a:t>Vídeos y Música</a:t>
            </a:r>
            <a:endParaRPr lang="en-US" sz="2187" dirty="0"/>
          </a:p>
        </p:txBody>
      </p:sp>
      <p:sp>
        <p:nvSpPr>
          <p:cNvPr id="10" name="Text 8"/>
          <p:cNvSpPr/>
          <p:nvPr/>
        </p:nvSpPr>
        <p:spPr>
          <a:xfrm>
            <a:off x="9542621" y="4205407"/>
            <a:ext cx="3341608" cy="2132409"/>
          </a:xfrm>
          <a:prstGeom prst="rect">
            <a:avLst/>
          </a:prstGeom>
          <a:noFill/>
          <a:ln/>
        </p:spPr>
        <p:txBody>
          <a:bodyPr wrap="square" rtlCol="0" anchor="t"/>
          <a:lstStyle/>
          <a:p>
            <a:pPr indent="0" marL="0">
              <a:lnSpc>
                <a:spcPts val="2799"/>
              </a:lnSpc>
              <a:buNone/>
            </a:pPr>
            <a:r>
              <a:rPr lang="en-US" sz="1750" dirty="0">
                <a:solidFill>
                  <a:srgbClr val="EEEFF5"/>
                </a:solidFill>
                <a:latin typeface="Montserrat" pitchFamily="34" charset="0"/>
                <a:ea typeface="Montserrat" pitchFamily="34" charset="-122"/>
                <a:cs typeface="Montserrat" pitchFamily="34" charset="-120"/>
              </a:rPr>
              <a:t>Recuva puede recuperar archivos multimedia en formatos como MP4, AVI, MP3, WAV, entre otros, brindándote la posibilidad de recuperar recuerdos valiosos.</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31029"/>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10972800" y="0"/>
            <a:ext cx="3657600" cy="8231029"/>
          </a:xfrm>
          <a:prstGeom prst="rect">
            <a:avLst/>
          </a:prstGeom>
        </p:spPr>
      </p:pic>
      <p:sp>
        <p:nvSpPr>
          <p:cNvPr id="5" name="Text 2"/>
          <p:cNvSpPr/>
          <p:nvPr/>
        </p:nvSpPr>
        <p:spPr>
          <a:xfrm>
            <a:off x="787956" y="577810"/>
            <a:ext cx="9396889" cy="1313259"/>
          </a:xfrm>
          <a:prstGeom prst="rect">
            <a:avLst/>
          </a:prstGeom>
          <a:noFill/>
          <a:ln/>
        </p:spPr>
        <p:txBody>
          <a:bodyPr wrap="square" rtlCol="0" anchor="t"/>
          <a:lstStyle/>
          <a:p>
            <a:pPr indent="0" marL="0">
              <a:lnSpc>
                <a:spcPts val="5171"/>
              </a:lnSpc>
              <a:buNone/>
            </a:pPr>
            <a:r>
              <a:rPr lang="en-US" sz="4137" b="1" dirty="0">
                <a:solidFill>
                  <a:srgbClr val="60A9FF"/>
                </a:solidFill>
                <a:latin typeface="Barlow" pitchFamily="34" charset="0"/>
                <a:ea typeface="Barlow" pitchFamily="34" charset="-122"/>
                <a:cs typeface="Barlow" pitchFamily="34" charset="-120"/>
              </a:rPr>
              <a:t>Recuva vs. otras herramientas de recuperación de datos</a:t>
            </a:r>
            <a:endParaRPr lang="en-US" sz="4137" dirty="0"/>
          </a:p>
        </p:txBody>
      </p:sp>
      <p:pic>
        <p:nvPicPr>
          <p:cNvPr id="6" name="Image 1" descr="preencoded.png">    </p:cNvPr>
          <p:cNvPicPr>
            <a:picLocks noChangeAspect="1"/>
          </p:cNvPicPr>
          <p:nvPr/>
        </p:nvPicPr>
        <p:blipFill>
          <a:blip r:embed="rId2"/>
          <a:stretch>
            <a:fillRect/>
          </a:stretch>
        </p:blipFill>
        <p:spPr>
          <a:xfrm>
            <a:off x="787956" y="2206228"/>
            <a:ext cx="1050608" cy="1681043"/>
          </a:xfrm>
          <a:prstGeom prst="rect">
            <a:avLst/>
          </a:prstGeom>
        </p:spPr>
      </p:pic>
      <p:sp>
        <p:nvSpPr>
          <p:cNvPr id="7" name="Text 3"/>
          <p:cNvSpPr/>
          <p:nvPr/>
        </p:nvSpPr>
        <p:spPr>
          <a:xfrm>
            <a:off x="2153722" y="2416254"/>
            <a:ext cx="2101334" cy="328255"/>
          </a:xfrm>
          <a:prstGeom prst="rect">
            <a:avLst/>
          </a:prstGeom>
          <a:noFill/>
          <a:ln/>
        </p:spPr>
        <p:txBody>
          <a:bodyPr wrap="none" rtlCol="0" anchor="t"/>
          <a:lstStyle/>
          <a:p>
            <a:pPr algn="l" indent="0" marL="0">
              <a:lnSpc>
                <a:spcPts val="2585"/>
              </a:lnSpc>
              <a:buNone/>
            </a:pPr>
            <a:r>
              <a:rPr lang="en-US" sz="2068" b="1" dirty="0">
                <a:solidFill>
                  <a:srgbClr val="60A9FF"/>
                </a:solidFill>
                <a:latin typeface="Barlow" pitchFamily="34" charset="0"/>
                <a:ea typeface="Barlow" pitchFamily="34" charset="-122"/>
                <a:cs typeface="Barlow" pitchFamily="34" charset="-120"/>
              </a:rPr>
              <a:t>Facilidad de Uso</a:t>
            </a:r>
            <a:endParaRPr lang="en-US" sz="2068" dirty="0"/>
          </a:p>
        </p:txBody>
      </p:sp>
      <p:sp>
        <p:nvSpPr>
          <p:cNvPr id="8" name="Text 4"/>
          <p:cNvSpPr/>
          <p:nvPr/>
        </p:nvSpPr>
        <p:spPr>
          <a:xfrm>
            <a:off x="2153722" y="2870478"/>
            <a:ext cx="8031123" cy="672465"/>
          </a:xfrm>
          <a:prstGeom prst="rect">
            <a:avLst/>
          </a:prstGeom>
          <a:noFill/>
          <a:ln/>
        </p:spPr>
        <p:txBody>
          <a:bodyPr wrap="square" rtlCol="0" anchor="t"/>
          <a:lstStyle/>
          <a:p>
            <a:pPr algn="l" indent="0" marL="0">
              <a:lnSpc>
                <a:spcPts val="2647"/>
              </a:lnSpc>
              <a:buNone/>
            </a:pPr>
            <a:r>
              <a:rPr lang="en-US" sz="1655" dirty="0">
                <a:solidFill>
                  <a:srgbClr val="EEEFF5"/>
                </a:solidFill>
                <a:latin typeface="Montserrat" pitchFamily="34" charset="0"/>
                <a:ea typeface="Montserrat" pitchFamily="34" charset="-122"/>
                <a:cs typeface="Montserrat" pitchFamily="34" charset="-120"/>
              </a:rPr>
              <a:t>Recuva destaca por su interfaz intuitiva y su proceso de recuperación simple, lo que lo hace accesible para usuarios de todos los niveles.</a:t>
            </a:r>
            <a:endParaRPr lang="en-US" sz="1655" dirty="0"/>
          </a:p>
        </p:txBody>
      </p:sp>
      <p:pic>
        <p:nvPicPr>
          <p:cNvPr id="9" name="Image 2" descr="preencoded.png">    </p:cNvPr>
          <p:cNvPicPr>
            <a:picLocks noChangeAspect="1"/>
          </p:cNvPicPr>
          <p:nvPr/>
        </p:nvPicPr>
        <p:blipFill>
          <a:blip r:embed="rId3"/>
          <a:stretch>
            <a:fillRect/>
          </a:stretch>
        </p:blipFill>
        <p:spPr>
          <a:xfrm>
            <a:off x="787956" y="3887272"/>
            <a:ext cx="1050608" cy="1882973"/>
          </a:xfrm>
          <a:prstGeom prst="rect">
            <a:avLst/>
          </a:prstGeom>
        </p:spPr>
      </p:pic>
      <p:sp>
        <p:nvSpPr>
          <p:cNvPr id="10" name="Text 5"/>
          <p:cNvSpPr/>
          <p:nvPr/>
        </p:nvSpPr>
        <p:spPr>
          <a:xfrm>
            <a:off x="2153722" y="4097298"/>
            <a:ext cx="2987040" cy="328255"/>
          </a:xfrm>
          <a:prstGeom prst="rect">
            <a:avLst/>
          </a:prstGeom>
          <a:noFill/>
          <a:ln/>
        </p:spPr>
        <p:txBody>
          <a:bodyPr wrap="none" rtlCol="0" anchor="t"/>
          <a:lstStyle/>
          <a:p>
            <a:pPr algn="l" indent="0" marL="0">
              <a:lnSpc>
                <a:spcPts val="2585"/>
              </a:lnSpc>
              <a:buNone/>
            </a:pPr>
            <a:r>
              <a:rPr lang="en-US" sz="2068" b="1" dirty="0">
                <a:solidFill>
                  <a:srgbClr val="60A9FF"/>
                </a:solidFill>
                <a:latin typeface="Barlow" pitchFamily="34" charset="0"/>
                <a:ea typeface="Barlow" pitchFamily="34" charset="-122"/>
                <a:cs typeface="Barlow" pitchFamily="34" charset="-120"/>
              </a:rPr>
              <a:t>Alcance de Recuperación</a:t>
            </a:r>
            <a:endParaRPr lang="en-US" sz="2068" dirty="0"/>
          </a:p>
        </p:txBody>
      </p:sp>
      <p:sp>
        <p:nvSpPr>
          <p:cNvPr id="11" name="Text 6"/>
          <p:cNvSpPr/>
          <p:nvPr/>
        </p:nvSpPr>
        <p:spPr>
          <a:xfrm>
            <a:off x="2153722" y="4551521"/>
            <a:ext cx="8031123" cy="1008698"/>
          </a:xfrm>
          <a:prstGeom prst="rect">
            <a:avLst/>
          </a:prstGeom>
          <a:noFill/>
          <a:ln/>
        </p:spPr>
        <p:txBody>
          <a:bodyPr wrap="square" rtlCol="0" anchor="t"/>
          <a:lstStyle/>
          <a:p>
            <a:pPr algn="l" indent="0" marL="0">
              <a:lnSpc>
                <a:spcPts val="2647"/>
              </a:lnSpc>
              <a:buNone/>
            </a:pPr>
            <a:r>
              <a:rPr lang="en-US" sz="1655" dirty="0">
                <a:solidFill>
                  <a:srgbClr val="EEEFF5"/>
                </a:solidFill>
                <a:latin typeface="Montserrat" pitchFamily="34" charset="0"/>
                <a:ea typeface="Montserrat" pitchFamily="34" charset="-122"/>
                <a:cs typeface="Montserrat" pitchFamily="34" charset="-120"/>
              </a:rPr>
              <a:t>Recuva es capaz de restaurar una amplia variedad de tipos de archivos, destacándose en la recuperación de fotos, documentos y archivos multimedia.</a:t>
            </a:r>
            <a:endParaRPr lang="en-US" sz="1655" dirty="0"/>
          </a:p>
        </p:txBody>
      </p:sp>
      <p:pic>
        <p:nvPicPr>
          <p:cNvPr id="12" name="Image 3" descr="preencoded.png">    </p:cNvPr>
          <p:cNvPicPr>
            <a:picLocks noChangeAspect="1"/>
          </p:cNvPicPr>
          <p:nvPr/>
        </p:nvPicPr>
        <p:blipFill>
          <a:blip r:embed="rId4"/>
          <a:stretch>
            <a:fillRect/>
          </a:stretch>
        </p:blipFill>
        <p:spPr>
          <a:xfrm>
            <a:off x="787956" y="5770245"/>
            <a:ext cx="1050608" cy="1882973"/>
          </a:xfrm>
          <a:prstGeom prst="rect">
            <a:avLst/>
          </a:prstGeom>
        </p:spPr>
      </p:pic>
      <p:sp>
        <p:nvSpPr>
          <p:cNvPr id="13" name="Text 7"/>
          <p:cNvSpPr/>
          <p:nvPr/>
        </p:nvSpPr>
        <p:spPr>
          <a:xfrm>
            <a:off x="2153722" y="5980271"/>
            <a:ext cx="2560320" cy="328255"/>
          </a:xfrm>
          <a:prstGeom prst="rect">
            <a:avLst/>
          </a:prstGeom>
          <a:noFill/>
          <a:ln/>
        </p:spPr>
        <p:txBody>
          <a:bodyPr wrap="none" rtlCol="0" anchor="t"/>
          <a:lstStyle/>
          <a:p>
            <a:pPr algn="l" indent="0" marL="0">
              <a:lnSpc>
                <a:spcPts val="2585"/>
              </a:lnSpc>
              <a:buNone/>
            </a:pPr>
            <a:r>
              <a:rPr lang="en-US" sz="2068" b="1" dirty="0">
                <a:solidFill>
                  <a:srgbClr val="60A9FF"/>
                </a:solidFill>
                <a:latin typeface="Barlow" pitchFamily="34" charset="0"/>
                <a:ea typeface="Barlow" pitchFamily="34" charset="-122"/>
                <a:cs typeface="Barlow" pitchFamily="34" charset="-120"/>
              </a:rPr>
              <a:t>Velocidad y Eficiencia</a:t>
            </a:r>
            <a:endParaRPr lang="en-US" sz="2068" dirty="0"/>
          </a:p>
        </p:txBody>
      </p:sp>
      <p:sp>
        <p:nvSpPr>
          <p:cNvPr id="14" name="Text 8"/>
          <p:cNvSpPr/>
          <p:nvPr/>
        </p:nvSpPr>
        <p:spPr>
          <a:xfrm>
            <a:off x="2153722" y="6434495"/>
            <a:ext cx="8031123" cy="1008698"/>
          </a:xfrm>
          <a:prstGeom prst="rect">
            <a:avLst/>
          </a:prstGeom>
          <a:noFill/>
          <a:ln/>
        </p:spPr>
        <p:txBody>
          <a:bodyPr wrap="square" rtlCol="0" anchor="t"/>
          <a:lstStyle/>
          <a:p>
            <a:pPr algn="l" indent="0" marL="0">
              <a:lnSpc>
                <a:spcPts val="2647"/>
              </a:lnSpc>
              <a:buNone/>
            </a:pPr>
            <a:r>
              <a:rPr lang="en-US" sz="1655" dirty="0">
                <a:solidFill>
                  <a:srgbClr val="EEEFF5"/>
                </a:solidFill>
                <a:latin typeface="Montserrat" pitchFamily="34" charset="0"/>
                <a:ea typeface="Montserrat" pitchFamily="34" charset="-122"/>
                <a:cs typeface="Montserrat" pitchFamily="34" charset="-120"/>
              </a:rPr>
              <a:t>En comparación con otras herramientas, Recuva suele ofrecer velocidades de escaneo y recuperación más rápidas, lo que ahorra tiempo en la restauración de archivos.</a:t>
            </a:r>
            <a:endParaRPr lang="en-US" sz="1655"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14630400" cy="2707243"/>
          </a:xfrm>
          <a:prstGeom prst="rect">
            <a:avLst/>
          </a:prstGeom>
        </p:spPr>
      </p:pic>
      <p:sp>
        <p:nvSpPr>
          <p:cNvPr id="5" name="Text 2"/>
          <p:cNvSpPr/>
          <p:nvPr/>
        </p:nvSpPr>
        <p:spPr>
          <a:xfrm>
            <a:off x="1900595" y="3304223"/>
            <a:ext cx="9273540" cy="676870"/>
          </a:xfrm>
          <a:prstGeom prst="rect">
            <a:avLst/>
          </a:prstGeom>
          <a:noFill/>
          <a:ln/>
        </p:spPr>
        <p:txBody>
          <a:bodyPr wrap="none" rtlCol="0" anchor="t"/>
          <a:lstStyle/>
          <a:p>
            <a:pPr indent="0" marL="0">
              <a:lnSpc>
                <a:spcPts val="5329"/>
              </a:lnSpc>
              <a:buNone/>
            </a:pPr>
            <a:r>
              <a:rPr lang="en-US" sz="4263" b="1" dirty="0">
                <a:solidFill>
                  <a:srgbClr val="60A9FF"/>
                </a:solidFill>
                <a:latin typeface="Barlow" pitchFamily="34" charset="0"/>
                <a:ea typeface="Barlow" pitchFamily="34" charset="-122"/>
                <a:cs typeface="Barlow" pitchFamily="34" charset="-120"/>
              </a:rPr>
              <a:t>Recuva y la protección de la privacidad</a:t>
            </a:r>
            <a:endParaRPr lang="en-US" sz="4263" dirty="0"/>
          </a:p>
        </p:txBody>
      </p:sp>
      <p:sp>
        <p:nvSpPr>
          <p:cNvPr id="6" name="Shape 3"/>
          <p:cNvSpPr/>
          <p:nvPr/>
        </p:nvSpPr>
        <p:spPr>
          <a:xfrm>
            <a:off x="1900595" y="4305895"/>
            <a:ext cx="3465314" cy="3326725"/>
          </a:xfrm>
          <a:prstGeom prst="roundRect">
            <a:avLst>
              <a:gd name="adj" fmla="val 3906"/>
            </a:avLst>
          </a:prstGeom>
          <a:solidFill>
            <a:srgbClr val="282C32"/>
          </a:solidFill>
          <a:ln/>
        </p:spPr>
      </p:sp>
      <p:sp>
        <p:nvSpPr>
          <p:cNvPr id="7" name="Text 4"/>
          <p:cNvSpPr/>
          <p:nvPr/>
        </p:nvSpPr>
        <p:spPr>
          <a:xfrm>
            <a:off x="2117169" y="4522470"/>
            <a:ext cx="2301240" cy="338376"/>
          </a:xfrm>
          <a:prstGeom prst="rect">
            <a:avLst/>
          </a:prstGeom>
          <a:noFill/>
          <a:ln/>
        </p:spPr>
        <p:txBody>
          <a:bodyPr wrap="none" rtlCol="0" anchor="t"/>
          <a:lstStyle/>
          <a:p>
            <a:pPr indent="0" marL="0">
              <a:lnSpc>
                <a:spcPts val="2665"/>
              </a:lnSpc>
              <a:buNone/>
            </a:pPr>
            <a:r>
              <a:rPr lang="en-US" sz="2132" b="1" dirty="0">
                <a:solidFill>
                  <a:srgbClr val="60A9FF"/>
                </a:solidFill>
                <a:latin typeface="Barlow" pitchFamily="34" charset="0"/>
                <a:ea typeface="Barlow" pitchFamily="34" charset="-122"/>
                <a:cs typeface="Barlow" pitchFamily="34" charset="-120"/>
              </a:rPr>
              <a:t>Eliminación Segura</a:t>
            </a:r>
            <a:endParaRPr lang="en-US" sz="2132" dirty="0"/>
          </a:p>
        </p:txBody>
      </p:sp>
      <p:sp>
        <p:nvSpPr>
          <p:cNvPr id="8" name="Text 5"/>
          <p:cNvSpPr/>
          <p:nvPr/>
        </p:nvSpPr>
        <p:spPr>
          <a:xfrm>
            <a:off x="2117169" y="4990743"/>
            <a:ext cx="3032165" cy="2078831"/>
          </a:xfrm>
          <a:prstGeom prst="rect">
            <a:avLst/>
          </a:prstGeom>
          <a:noFill/>
          <a:ln/>
        </p:spPr>
        <p:txBody>
          <a:bodyPr wrap="square" rtlCol="0" anchor="t"/>
          <a:lstStyle/>
          <a:p>
            <a:pPr indent="0" marL="0">
              <a:lnSpc>
                <a:spcPts val="2729"/>
              </a:lnSpc>
              <a:buNone/>
            </a:pPr>
            <a:r>
              <a:rPr lang="en-US" sz="1705" dirty="0">
                <a:solidFill>
                  <a:srgbClr val="EEEFF5"/>
                </a:solidFill>
                <a:latin typeface="Montserrat" pitchFamily="34" charset="0"/>
                <a:ea typeface="Montserrat" pitchFamily="34" charset="-122"/>
                <a:cs typeface="Montserrat" pitchFamily="34" charset="-120"/>
              </a:rPr>
              <a:t>Recuva ofrece la opción de eliminar de manera segura archivos sensibles, asegurándose de que no puedan recuperarse nuevamente.</a:t>
            </a:r>
            <a:endParaRPr lang="en-US" sz="1705" dirty="0"/>
          </a:p>
        </p:txBody>
      </p:sp>
      <p:sp>
        <p:nvSpPr>
          <p:cNvPr id="9" name="Shape 6"/>
          <p:cNvSpPr/>
          <p:nvPr/>
        </p:nvSpPr>
        <p:spPr>
          <a:xfrm>
            <a:off x="5582483" y="4305895"/>
            <a:ext cx="3465314" cy="3326725"/>
          </a:xfrm>
          <a:prstGeom prst="roundRect">
            <a:avLst>
              <a:gd name="adj" fmla="val 3906"/>
            </a:avLst>
          </a:prstGeom>
          <a:solidFill>
            <a:srgbClr val="282C32"/>
          </a:solidFill>
          <a:ln/>
        </p:spPr>
      </p:sp>
      <p:sp>
        <p:nvSpPr>
          <p:cNvPr id="10" name="Text 7"/>
          <p:cNvSpPr/>
          <p:nvPr/>
        </p:nvSpPr>
        <p:spPr>
          <a:xfrm>
            <a:off x="5799058" y="4522470"/>
            <a:ext cx="2165747" cy="338376"/>
          </a:xfrm>
          <a:prstGeom prst="rect">
            <a:avLst/>
          </a:prstGeom>
          <a:noFill/>
          <a:ln/>
        </p:spPr>
        <p:txBody>
          <a:bodyPr wrap="none" rtlCol="0" anchor="t"/>
          <a:lstStyle/>
          <a:p>
            <a:pPr indent="0" marL="0">
              <a:lnSpc>
                <a:spcPts val="2665"/>
              </a:lnSpc>
              <a:buNone/>
            </a:pPr>
            <a:r>
              <a:rPr lang="en-US" sz="2132" b="1" dirty="0">
                <a:solidFill>
                  <a:srgbClr val="60A9FF"/>
                </a:solidFill>
                <a:latin typeface="Barlow" pitchFamily="34" charset="0"/>
                <a:ea typeface="Barlow" pitchFamily="34" charset="-122"/>
                <a:cs typeface="Barlow" pitchFamily="34" charset="-120"/>
              </a:rPr>
              <a:t>Control de Datos</a:t>
            </a:r>
            <a:endParaRPr lang="en-US" sz="2132" dirty="0"/>
          </a:p>
        </p:txBody>
      </p:sp>
      <p:sp>
        <p:nvSpPr>
          <p:cNvPr id="11" name="Text 8"/>
          <p:cNvSpPr/>
          <p:nvPr/>
        </p:nvSpPr>
        <p:spPr>
          <a:xfrm>
            <a:off x="5799058" y="4990743"/>
            <a:ext cx="3032165" cy="2425303"/>
          </a:xfrm>
          <a:prstGeom prst="rect">
            <a:avLst/>
          </a:prstGeom>
          <a:noFill/>
          <a:ln/>
        </p:spPr>
        <p:txBody>
          <a:bodyPr wrap="square" rtlCol="0" anchor="t"/>
          <a:lstStyle/>
          <a:p>
            <a:pPr indent="0" marL="0">
              <a:lnSpc>
                <a:spcPts val="2729"/>
              </a:lnSpc>
              <a:buNone/>
            </a:pPr>
            <a:r>
              <a:rPr lang="en-US" sz="1705" dirty="0">
                <a:solidFill>
                  <a:srgbClr val="EEEFF5"/>
                </a:solidFill>
                <a:latin typeface="Montserrat" pitchFamily="34" charset="0"/>
                <a:ea typeface="Montserrat" pitchFamily="34" charset="-122"/>
                <a:cs typeface="Montserrat" pitchFamily="34" charset="-120"/>
              </a:rPr>
              <a:t>Con sus funciones de configuración avanzada, Recuva te brinda un mayor control sobre qué archivos y datos se recuperan y cuáles se eliminan permanentemente.</a:t>
            </a:r>
            <a:endParaRPr lang="en-US" sz="1705" dirty="0"/>
          </a:p>
        </p:txBody>
      </p:sp>
      <p:sp>
        <p:nvSpPr>
          <p:cNvPr id="12" name="Shape 9"/>
          <p:cNvSpPr/>
          <p:nvPr/>
        </p:nvSpPr>
        <p:spPr>
          <a:xfrm>
            <a:off x="9264372" y="4305895"/>
            <a:ext cx="3465314" cy="3326725"/>
          </a:xfrm>
          <a:prstGeom prst="roundRect">
            <a:avLst>
              <a:gd name="adj" fmla="val 3906"/>
            </a:avLst>
          </a:prstGeom>
          <a:solidFill>
            <a:srgbClr val="282C32"/>
          </a:solidFill>
          <a:ln/>
        </p:spPr>
      </p:sp>
      <p:sp>
        <p:nvSpPr>
          <p:cNvPr id="13" name="Text 10"/>
          <p:cNvSpPr/>
          <p:nvPr/>
        </p:nvSpPr>
        <p:spPr>
          <a:xfrm>
            <a:off x="9480947" y="4522470"/>
            <a:ext cx="2165747" cy="338376"/>
          </a:xfrm>
          <a:prstGeom prst="rect">
            <a:avLst/>
          </a:prstGeom>
          <a:noFill/>
          <a:ln/>
        </p:spPr>
        <p:txBody>
          <a:bodyPr wrap="none" rtlCol="0" anchor="t"/>
          <a:lstStyle/>
          <a:p>
            <a:pPr indent="0" marL="0">
              <a:lnSpc>
                <a:spcPts val="2665"/>
              </a:lnSpc>
              <a:buNone/>
            </a:pPr>
            <a:r>
              <a:rPr lang="en-US" sz="2132" b="1" dirty="0">
                <a:solidFill>
                  <a:srgbClr val="60A9FF"/>
                </a:solidFill>
                <a:latin typeface="Barlow" pitchFamily="34" charset="0"/>
                <a:ea typeface="Barlow" pitchFamily="34" charset="-122"/>
                <a:cs typeface="Barlow" pitchFamily="34" charset="-120"/>
              </a:rPr>
              <a:t>Anonimato</a:t>
            </a:r>
            <a:endParaRPr lang="en-US" sz="2132" dirty="0"/>
          </a:p>
        </p:txBody>
      </p:sp>
      <p:sp>
        <p:nvSpPr>
          <p:cNvPr id="14" name="Text 11"/>
          <p:cNvSpPr/>
          <p:nvPr/>
        </p:nvSpPr>
        <p:spPr>
          <a:xfrm>
            <a:off x="9480947" y="4990743"/>
            <a:ext cx="3032165" cy="2078831"/>
          </a:xfrm>
          <a:prstGeom prst="rect">
            <a:avLst/>
          </a:prstGeom>
          <a:noFill/>
          <a:ln/>
        </p:spPr>
        <p:txBody>
          <a:bodyPr wrap="square" rtlCol="0" anchor="t"/>
          <a:lstStyle/>
          <a:p>
            <a:pPr indent="0" marL="0">
              <a:lnSpc>
                <a:spcPts val="2729"/>
              </a:lnSpc>
              <a:buNone/>
            </a:pPr>
            <a:r>
              <a:rPr lang="en-US" sz="1705" dirty="0">
                <a:solidFill>
                  <a:srgbClr val="EEEFF5"/>
                </a:solidFill>
                <a:latin typeface="Montserrat" pitchFamily="34" charset="0"/>
                <a:ea typeface="Montserrat" pitchFamily="34" charset="-122"/>
                <a:cs typeface="Montserrat" pitchFamily="34" charset="-120"/>
              </a:rPr>
              <a:t>Recuva protege la privacidad de los usuarios al no recopilar ni compartir información personal durante el proceso de recuperación de archivos.</a:t>
            </a:r>
            <a:endParaRPr lang="en-US" sz="1705"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1760220" y="1552932"/>
            <a:ext cx="11109960" cy="1388745"/>
          </a:xfrm>
          <a:prstGeom prst="rect">
            <a:avLst/>
          </a:prstGeom>
          <a:noFill/>
          <a:ln/>
        </p:spPr>
        <p:txBody>
          <a:bodyPr wrap="squar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Recuva y la seguridad de los archivos recuperados</a:t>
            </a:r>
            <a:endParaRPr lang="en-US" sz="4374" dirty="0"/>
          </a:p>
        </p:txBody>
      </p:sp>
      <p:sp>
        <p:nvSpPr>
          <p:cNvPr id="5" name="Text 3"/>
          <p:cNvSpPr/>
          <p:nvPr/>
        </p:nvSpPr>
        <p:spPr>
          <a:xfrm>
            <a:off x="1760220" y="3497104"/>
            <a:ext cx="5388293" cy="999887"/>
          </a:xfrm>
          <a:prstGeom prst="rect">
            <a:avLst/>
          </a:prstGeom>
          <a:noFill/>
          <a:ln/>
        </p:spPr>
        <p:txBody>
          <a:bodyPr wrap="none" rtlCol="0" anchor="t"/>
          <a:lstStyle/>
          <a:p>
            <a:pPr algn="ctr" indent="0" marL="0">
              <a:lnSpc>
                <a:spcPts val="7873"/>
              </a:lnSpc>
              <a:buNone/>
            </a:pPr>
            <a:r>
              <a:rPr lang="en-US" sz="7873" b="1" dirty="0">
                <a:solidFill>
                  <a:srgbClr val="60A9FF"/>
                </a:solidFill>
                <a:latin typeface="Barlow" pitchFamily="34" charset="0"/>
                <a:ea typeface="Barlow" pitchFamily="34" charset="-122"/>
                <a:cs typeface="Barlow" pitchFamily="34" charset="-120"/>
              </a:rPr>
              <a:t>95%</a:t>
            </a:r>
            <a:endParaRPr lang="en-US" sz="7873" dirty="0"/>
          </a:p>
        </p:txBody>
      </p:sp>
      <p:sp>
        <p:nvSpPr>
          <p:cNvPr id="6" name="Text 4"/>
          <p:cNvSpPr/>
          <p:nvPr/>
        </p:nvSpPr>
        <p:spPr>
          <a:xfrm>
            <a:off x="2808446" y="4774644"/>
            <a:ext cx="3291840" cy="347186"/>
          </a:xfrm>
          <a:prstGeom prst="rect">
            <a:avLst/>
          </a:prstGeom>
          <a:noFill/>
          <a:ln/>
        </p:spPr>
        <p:txBody>
          <a:bodyPr wrap="none" rtlCol="0" anchor="t"/>
          <a:lstStyle/>
          <a:p>
            <a:pPr algn="ctr" indent="0" marL="0">
              <a:lnSpc>
                <a:spcPts val="2734"/>
              </a:lnSpc>
              <a:buNone/>
            </a:pPr>
            <a:r>
              <a:rPr lang="en-US" sz="2187" b="1" dirty="0">
                <a:solidFill>
                  <a:srgbClr val="60A9FF"/>
                </a:solidFill>
                <a:latin typeface="Barlow" pitchFamily="34" charset="0"/>
                <a:ea typeface="Barlow" pitchFamily="34" charset="-122"/>
                <a:cs typeface="Barlow" pitchFamily="34" charset="-120"/>
              </a:rPr>
              <a:t>Precisión de Recuperación</a:t>
            </a:r>
            <a:endParaRPr lang="en-US" sz="2187" dirty="0"/>
          </a:p>
        </p:txBody>
      </p:sp>
      <p:sp>
        <p:nvSpPr>
          <p:cNvPr id="7" name="Text 5"/>
          <p:cNvSpPr/>
          <p:nvPr/>
        </p:nvSpPr>
        <p:spPr>
          <a:xfrm>
            <a:off x="1760220" y="5255062"/>
            <a:ext cx="5388293" cy="1421606"/>
          </a:xfrm>
          <a:prstGeom prst="rect">
            <a:avLst/>
          </a:prstGeom>
          <a:noFill/>
          <a:ln/>
        </p:spPr>
        <p:txBody>
          <a:bodyPr wrap="square" rtlCol="0" anchor="t"/>
          <a:lstStyle/>
          <a:p>
            <a:pPr algn="ctr" indent="0" marL="0">
              <a:lnSpc>
                <a:spcPts val="2799"/>
              </a:lnSpc>
              <a:buNone/>
            </a:pPr>
            <a:r>
              <a:rPr lang="en-US" sz="1750" dirty="0">
                <a:solidFill>
                  <a:srgbClr val="EEEFF5"/>
                </a:solidFill>
                <a:latin typeface="Montserrat" pitchFamily="34" charset="0"/>
                <a:ea typeface="Montserrat" pitchFamily="34" charset="-122"/>
                <a:cs typeface="Montserrat" pitchFamily="34" charset="-120"/>
              </a:rPr>
              <a:t>Recuva logra una tasa de recuperación de archivos del 95%, lo que garantiza que la mayoría de los datos eliminados puedan ser restaurados con éxito.</a:t>
            </a:r>
            <a:endParaRPr lang="en-US" sz="1750" dirty="0"/>
          </a:p>
        </p:txBody>
      </p:sp>
      <p:sp>
        <p:nvSpPr>
          <p:cNvPr id="8" name="Text 6"/>
          <p:cNvSpPr/>
          <p:nvPr/>
        </p:nvSpPr>
        <p:spPr>
          <a:xfrm>
            <a:off x="7481768" y="3497104"/>
            <a:ext cx="5388412" cy="999887"/>
          </a:xfrm>
          <a:prstGeom prst="rect">
            <a:avLst/>
          </a:prstGeom>
          <a:noFill/>
          <a:ln/>
        </p:spPr>
        <p:txBody>
          <a:bodyPr wrap="none" rtlCol="0" anchor="t"/>
          <a:lstStyle/>
          <a:p>
            <a:pPr algn="ctr" indent="0" marL="0">
              <a:lnSpc>
                <a:spcPts val="7873"/>
              </a:lnSpc>
              <a:buNone/>
            </a:pPr>
            <a:r>
              <a:rPr lang="en-US" sz="7873" b="1" dirty="0">
                <a:solidFill>
                  <a:srgbClr val="60A9FF"/>
                </a:solidFill>
                <a:latin typeface="Barlow" pitchFamily="34" charset="0"/>
                <a:ea typeface="Barlow" pitchFamily="34" charset="-122"/>
                <a:cs typeface="Barlow" pitchFamily="34" charset="-120"/>
              </a:rPr>
              <a:t>256-bit</a:t>
            </a:r>
            <a:endParaRPr lang="en-US" sz="7873" dirty="0"/>
          </a:p>
        </p:txBody>
      </p:sp>
      <p:sp>
        <p:nvSpPr>
          <p:cNvPr id="9" name="Text 7"/>
          <p:cNvSpPr/>
          <p:nvPr/>
        </p:nvSpPr>
        <p:spPr>
          <a:xfrm>
            <a:off x="8880515" y="4774644"/>
            <a:ext cx="2590800" cy="347186"/>
          </a:xfrm>
          <a:prstGeom prst="rect">
            <a:avLst/>
          </a:prstGeom>
          <a:noFill/>
          <a:ln/>
        </p:spPr>
        <p:txBody>
          <a:bodyPr wrap="none" rtlCol="0" anchor="t"/>
          <a:lstStyle/>
          <a:p>
            <a:pPr algn="ctr" indent="0" marL="0">
              <a:lnSpc>
                <a:spcPts val="2734"/>
              </a:lnSpc>
              <a:buNone/>
            </a:pPr>
            <a:r>
              <a:rPr lang="en-US" sz="2187" b="1" dirty="0">
                <a:solidFill>
                  <a:srgbClr val="60A9FF"/>
                </a:solidFill>
                <a:latin typeface="Barlow" pitchFamily="34" charset="0"/>
                <a:ea typeface="Barlow" pitchFamily="34" charset="-122"/>
                <a:cs typeface="Barlow" pitchFamily="34" charset="-120"/>
              </a:rPr>
              <a:t>Cifrado de Seguridad</a:t>
            </a:r>
            <a:endParaRPr lang="en-US" sz="2187" dirty="0"/>
          </a:p>
        </p:txBody>
      </p:sp>
      <p:sp>
        <p:nvSpPr>
          <p:cNvPr id="10" name="Text 8"/>
          <p:cNvSpPr/>
          <p:nvPr/>
        </p:nvSpPr>
        <p:spPr>
          <a:xfrm>
            <a:off x="7481768" y="5255062"/>
            <a:ext cx="5388412" cy="1421606"/>
          </a:xfrm>
          <a:prstGeom prst="rect">
            <a:avLst/>
          </a:prstGeom>
          <a:noFill/>
          <a:ln/>
        </p:spPr>
        <p:txBody>
          <a:bodyPr wrap="square" rtlCol="0" anchor="t"/>
          <a:lstStyle/>
          <a:p>
            <a:pPr algn="ctr" indent="0" marL="0">
              <a:lnSpc>
                <a:spcPts val="2799"/>
              </a:lnSpc>
              <a:buNone/>
            </a:pPr>
            <a:r>
              <a:rPr lang="en-US" sz="1750" dirty="0">
                <a:solidFill>
                  <a:srgbClr val="EEEFF5"/>
                </a:solidFill>
                <a:latin typeface="Montserrat" pitchFamily="34" charset="0"/>
                <a:ea typeface="Montserrat" pitchFamily="34" charset="-122"/>
                <a:cs typeface="Montserrat" pitchFamily="34" charset="-120"/>
              </a:rPr>
              <a:t>Recuva utiliza un cifrado de 256 bits para garantizar que los archivos recuperados mantengan la más alta seguridad y privacidad durante su restauración.</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115383"/>
            <a:ext cx="7477601" cy="1388745"/>
          </a:xfrm>
          <a:prstGeom prst="rect">
            <a:avLst/>
          </a:prstGeom>
          <a:noFill/>
          <a:ln/>
        </p:spPr>
        <p:txBody>
          <a:bodyPr wrap="square" rtlCol="0" anchor="t"/>
          <a:lstStyle/>
          <a:p>
            <a:pPr indent="0" marL="0">
              <a:lnSpc>
                <a:spcPts val="5468"/>
              </a:lnSpc>
              <a:buNone/>
            </a:pPr>
            <a:r>
              <a:rPr lang="en-US" sz="4374" b="1" dirty="0">
                <a:solidFill>
                  <a:srgbClr val="60A9FF"/>
                </a:solidFill>
                <a:latin typeface="Barlow" pitchFamily="34" charset="0"/>
                <a:ea typeface="Barlow" pitchFamily="34" charset="-122"/>
                <a:cs typeface="Barlow" pitchFamily="34" charset="-120"/>
              </a:rPr>
              <a:t>Conclusiones y recomendaciones</a:t>
            </a:r>
            <a:endParaRPr lang="en-US" sz="4374" dirty="0"/>
          </a:p>
        </p:txBody>
      </p:sp>
      <p:sp>
        <p:nvSpPr>
          <p:cNvPr id="6" name="Text 3"/>
          <p:cNvSpPr/>
          <p:nvPr/>
        </p:nvSpPr>
        <p:spPr>
          <a:xfrm>
            <a:off x="6652855" y="4087297"/>
            <a:ext cx="7144345" cy="1777008"/>
          </a:xfrm>
          <a:prstGeom prst="rect">
            <a:avLst/>
          </a:prstGeom>
          <a:noFill/>
          <a:ln/>
        </p:spPr>
        <p:txBody>
          <a:bodyPr wrap="square" rtlCol="0" anchor="t"/>
          <a:lstStyle/>
          <a:p>
            <a:pPr indent="0" marL="0">
              <a:lnSpc>
                <a:spcPts val="2799"/>
              </a:lnSpc>
              <a:buNone/>
            </a:pPr>
            <a:r>
              <a:rPr lang="en-US" sz="1750" dirty="0">
                <a:solidFill>
                  <a:srgbClr val="EEEFF5"/>
                </a:solidFill>
                <a:latin typeface="Montserrat" pitchFamily="34" charset="0"/>
                <a:ea typeface="Montserrat" pitchFamily="34" charset="-122"/>
                <a:cs typeface="Montserrat" pitchFamily="34" charset="-120"/>
              </a:rPr>
              <a:t>Recuva se destaca como una herramienta versátil y eficaz para la recuperación de datos, tanto para usuarios domésticos como para entornos profesionales. Su interfaz amigable y su capacidad para recuperar una amplia gama de archivos lo convierten en una opción confiable.</a:t>
            </a:r>
            <a:endParaRPr lang="en-US" sz="1750" dirty="0"/>
          </a:p>
        </p:txBody>
      </p:sp>
      <p:sp>
        <p:nvSpPr>
          <p:cNvPr id="7" name="Shape 4"/>
          <p:cNvSpPr/>
          <p:nvPr/>
        </p:nvSpPr>
        <p:spPr>
          <a:xfrm>
            <a:off x="6319599" y="3837384"/>
            <a:ext cx="99893" cy="2276832"/>
          </a:xfrm>
          <a:prstGeom prst="rect">
            <a:avLst/>
          </a:prstGeom>
          <a:solidFill>
            <a:srgbClr val="60A9FF"/>
          </a:solidFill>
          <a:ln/>
        </p:spPr>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2024-01-27T23:52:17Z</dcterms:created>
  <dcterms:modified xsi:type="dcterms:W3CDTF">2024-01-27T23:52:17Z</dcterms:modified>
</cp:coreProperties>
</file>